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2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5.xml"/><Relationship Id="rId3" Type="http://schemas.openxmlformats.org/officeDocument/2006/relationships/image" Target="../media/image6.png"/><Relationship Id="rId7" Type="http://schemas.openxmlformats.org/officeDocument/2006/relationships/slide" Target="../slides/slide21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f99802500095f1a7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e27d05c92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9e0e8cbc0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d060fa4ee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9d63ccec5?pid=a11066698&amp;color=0,55,96&amp;mp=1&amp;vtp=1&amp;bt=1&amp;bbb=1&amp;hb=1"/>
              <p:cNvSpPr/>
              <p:nvPr/>
            </p:nvSpPr>
            <p:spPr>
              <a:xfrm>
                <a:off x="502920" y="1508760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into/out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sth说服某人做/不做某事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an't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毋庸置疑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rgue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主张/认为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lang="en-US" altLang="zh-CN" sz="1800" dirty="0">
                  <a:latin typeface="SimSun" panose="02010600030101010101" pitchFamily="2" charset="-122"/>
                </a:endParaRP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senator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argued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President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tax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bill.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参议员与总统为新税法案争论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changing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jobs.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change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means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progress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有许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多人力主换工作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他们主张变化意味着进步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mental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health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benefits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music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can't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argued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音乐对心理健康的益处毋庸置疑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北京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argument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.争论；争吵；论点；论据；辩论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argument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about/over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因某事与某人争吵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having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argument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kumimoji="0" lang="en-US" altLang="zh-CN" sz="100" b="0" i="0" u="sng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00" b="0" i="0" u="sng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turn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cooking.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他们为该轮到谁做饭而争吵不休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9d63ccec5?pid=a11066698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r="-5075" b="-3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9d63ccec5?pid=a11066698&amp;color=0,55,96&amp;mp=1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62191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9d63ccec5?pid=a11066698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resulted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satellites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orbit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.如今环绕地球运行的众多人造卫星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都直接归功于太空探索。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教材P44</a:t>
            </a:r>
            <a:endParaRPr lang="en-US" altLang="zh-CN" dirty="0"/>
          </a:p>
        </p:txBody>
      </p:sp>
      <p:pic>
        <p:nvPicPr>
          <p:cNvPr id="3" name="P_6_BD#9d63ccec5?pid=a11066698&amp;color=0,55,96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ba489b5c8?pid=f7ce052b1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导致；造成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85347db95?pid=ba489b5c8&amp;color=0,55,96&amp;vtp=1&amp;bbb=1&amp;hb=1"/>
              <p:cNvSpPr/>
              <p:nvPr/>
            </p:nvSpPr>
            <p:spPr>
              <a:xfrm>
                <a:off x="502920" y="3288081"/>
                <a:ext cx="10570464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Somehow，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arguments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reasoning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resulted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global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reduction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error.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不知怎的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这些争论和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推理导致了全球范围内错误的减少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cause;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about;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为介词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brought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reduction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birth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rate.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这场战争导致了出生率下降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Eating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much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sugar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lead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health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problems.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食用过多的糖会导致健康问题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85347db95?pid=ba489b5c8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570464" cy="2027555"/>
              </a:xfrm>
              <a:prstGeom prst="rect">
                <a:avLst/>
              </a:prstGeom>
              <a:blipFill>
                <a:blip r:embed="rId4"/>
                <a:stretch>
                  <a:fillRect l="-1384" r="-17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85347db95?pid=ba489b5c8&amp;color=0,55,96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280332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85347db95?pid=ba489b5c8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85347db95?pid=ba489b5c8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含有result的其他常用短语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发生；由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造成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结果（是）；因此；所以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的结果；由于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Pollution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progress.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人类的进步造成了污染和其他严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重问题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traffic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今天早上艾丽斯遇到了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交通堵塞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她上学迟到了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traffic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艾丽斯今天早上因为交通堵塞上学迟到了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5347db95?pid=ba489b5c8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analysis,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00" b="1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1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useful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recommendations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farmers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.经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过仔细的分析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科学家们可以为农民提供有用的建议。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教材P44</a:t>
            </a:r>
            <a:endParaRPr lang="en-US" altLang="zh-CN" dirty="0"/>
          </a:p>
        </p:txBody>
      </p:sp>
      <p:pic>
        <p:nvPicPr>
          <p:cNvPr id="3" name="P_6_BD#85347db95?pid=ba489b5c8&amp;color=0,55,96&amp;mp=1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7f7a26291?pid=f7ce052b1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.提供；供应</a:t>
            </a:r>
            <a:endParaRPr lang="en-US" altLang="zh-CN" sz="2200" dirty="0"/>
          </a:p>
        </p:txBody>
      </p:sp>
      <p:sp>
        <p:nvSpPr>
          <p:cNvPr id="6" name="P_6_BD#5400492b8?pid=7f7a26291&amp;color=0,55,96&amp;vtp=1&amp;bbb=1&amp;hb=1"/>
          <p:cNvSpPr/>
          <p:nvPr/>
        </p:nvSpPr>
        <p:spPr>
          <a:xfrm>
            <a:off x="502920" y="3288081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classroom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innovative,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relevant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interactive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在线课堂提供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了一个创新的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有意义的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互动的学习环境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sb=provide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sth给某人提供某物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children.=We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我们为饥饿的孩子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们提供食物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balanced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nutrition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均衡的饮食可以为你的身体提供必要的营养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7" name="P_6_BD#5400492b8?pid=7f7a26291&amp;color=0,55,96&amp;tib=255,255,255&amp;iip=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7504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400492b8?pid=7f7a26291&amp;color=0,55,96&amp;mp=1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5400492b8?pid=7f7a26291&amp;color=0,55,96&amp;mp=1&amp;vtp=1&amp;bt=1&amp;bbb=1"/>
              <p:cNvSpPr/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provided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（that）=providing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（that）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条件下；如果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；假如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We'll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everything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produce,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provided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course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price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right.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我们将采购你们的全部产品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当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然价格得合适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①supply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.（尤指大量）供应，供给，提供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supply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sth=supply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sb/sth给某人/某物提供某物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supply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scientific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methods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English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learning.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这本书将为我们学习英语提供一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些科学的方法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5400492b8?pid=7f7a26291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blipFill>
                <a:blip r:embed="rId4"/>
                <a:stretch>
                  <a:fillRect l="-1384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_6_BD#5400492b8?pid=7f7a26291&amp;color=0,55,96&amp;mp=1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39" y="2915731"/>
            <a:ext cx="9509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5400492b8?pid=7f7a26291&amp;color=0,55,96&amp;mp=1&amp;vtp=1&amp;bt=1&amp;bbb=1&amp;hb=1"/>
              <p:cNvSpPr/>
              <p:nvPr/>
            </p:nvSpPr>
            <p:spPr>
              <a:xfrm>
                <a:off x="502920" y="1512000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②offer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.主动提出；自愿给予；提供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ffer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sb=offer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sth给予某人某物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ffer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sth主动提出做某事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scholarships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low-income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schools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organizations,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subject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availability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我们给低收入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学校和青年组织提供奖学金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视情况而定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全国新高考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kids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offered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dishes.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孩子们主动要求洗盘子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5400492b8?pid=7f7a26291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446655"/>
              </a:xfrm>
              <a:prstGeom prst="rect">
                <a:avLst/>
              </a:prstGeom>
              <a:blipFill>
                <a:blip r:embed="rId3"/>
                <a:stretch>
                  <a:fillRect l="-1384" r="-692" b="-59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400492b8?pid=7f7a26291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.由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于地球上的资源将会耗尽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有必要在太空中为人们找一个新家。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教材P45</a:t>
            </a:r>
            <a:endParaRPr lang="en-US" altLang="zh-CN" dirty="0"/>
          </a:p>
        </p:txBody>
      </p:sp>
      <p:pic>
        <p:nvPicPr>
          <p:cNvPr id="3" name="P_6_BD#5400492b8?pid=7f7a26291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5ee7bfc2e?pid=f7ce052b1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用完，用光；耗尽</a:t>
            </a:r>
            <a:endParaRPr lang="en-US" altLang="zh-CN" sz="2200" dirty="0"/>
          </a:p>
        </p:txBody>
      </p:sp>
      <p:pic>
        <p:nvPicPr>
          <p:cNvPr id="6" name="P_6_BD#4ab263c01?pid=5ee7bfc2e&amp;color=0,55,96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5208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4ab263c01?pid=5ee7bfc2e&amp;color=0,55,96&amp;vtp=1&amp;bbb=1"/>
          <p:cNvSpPr/>
          <p:nvPr/>
        </p:nvSpPr>
        <p:spPr>
          <a:xfrm>
            <a:off x="502920" y="3288081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out=give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用完（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不及物动词短语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主语是物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无被动语态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用完（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及物动词短语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主语为人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无被动语态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up用完（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主语为人用主动语态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主语为物用被动语态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.=We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running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food.=We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我们应该提前买些食物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因为我们的食物很快就要吃完了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4ab263c01?pid=5ee7bfc2e&amp;color=0,55,96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4ab263c01?pid=5ee7bfc2e&amp;color=0,55,96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含有run的其他常用短语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偶然碰见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逃离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追求；追逐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撞上；偶然遇见；遇到（困难等）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Jean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上周我在巴黎偶遇了我的老朋友琼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他试图逃跑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但发现自己被包围时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他放弃了这个念头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running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rabbit.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那只狗正在追一只兔子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在回家的路上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我们遇到了浓雾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ab263c01?pid=5ee7bfc2e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sleeping,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prevent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floating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.睡觉的时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候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，他们必须把自己系在某样东西上，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这样他们就不会到处飘浮。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教材P46</a:t>
            </a:r>
            <a:endParaRPr lang="en-US" altLang="zh-CN" dirty="0"/>
          </a:p>
        </p:txBody>
      </p:sp>
      <p:pic>
        <p:nvPicPr>
          <p:cNvPr id="3" name="P_6_BD#4ab263c01?pid=5ee7bfc2e&amp;color=0,55,96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5b2552b55?pid=f7ce052b1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.系；绑；贴；附上；连接；认为有重要性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.（使）与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有联系</a:t>
            </a:r>
            <a:endParaRPr lang="en-US" altLang="zh-CN" sz="2200" dirty="0"/>
          </a:p>
        </p:txBody>
      </p:sp>
      <p:sp>
        <p:nvSpPr>
          <p:cNvPr id="6" name="P_6#2330487eb?pid=5b2552b55&amp;color=0,55,96&amp;vtp=1&amp;bbb=1"/>
          <p:cNvSpPr/>
          <p:nvPr/>
        </p:nvSpPr>
        <p:spPr>
          <a:xfrm>
            <a:off x="502920" y="3288081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释义·理解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ttach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①join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②believe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③connect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2330487eb?pid=5b2552b55&amp;color=0,55,96&amp;mp=1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2330487eb?pid=5b2552b55&amp;color=0,55,96&amp;mp=1&amp;vtp=1&amp;bt=1&amp;bbb=1"/>
          <p:cNvSpPr/>
          <p:nvPr/>
        </p:nvSpPr>
        <p:spPr>
          <a:xfrm>
            <a:off x="502920" y="1512000"/>
            <a:ext cx="10570464" cy="20231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上附上/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贴上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importance/significance/value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sth认为某事物很重要/有意义/有价值；重视/看重某事物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cheque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她在订货单上附了一张支票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我的父母一直非常重视让我接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受良好的教育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90484f6e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490484f6e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Space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Exploration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2330487eb?pid=5b2552b55&amp;color=0,55,96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2330487eb?pid=5b2552b55&amp;color=0,55,96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.所附的；附属的；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依恋的+++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附属于；依恋；喜欢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所附的申请表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这家研究中心附属于这所大学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她非常依恋她的家人和朋友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②attachment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.附件；附属物；依恋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请在附件中查看我的求职信和简历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sister.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她十分依恋她的姐姐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730205729?pid=9e0e8cbc0&amp;color=0,55,96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1512000"/>
            <a:ext cx="4288536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730205729?pid=9e0e8cbc0&amp;color=0,55,96&amp;vtp=1&amp;bbb=1&amp;hb=1"/>
          <p:cNvSpPr/>
          <p:nvPr/>
        </p:nvSpPr>
        <p:spPr>
          <a:xfrm>
            <a:off x="502920" y="3336736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地球的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图片中可以看到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我们的星球就像是漆黑海洋中的一个岛屿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这让人们意识到我们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星球的资源是有限的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教材P44</a:t>
            </a:r>
            <a:endParaRPr lang="en-US" altLang="zh-CN" dirty="0"/>
          </a:p>
        </p:txBody>
      </p:sp>
      <p:pic>
        <p:nvPicPr>
          <p:cNvPr id="4" name="P_4_BD#730205729?pid=9e0e8cbc0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16020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#730205729?pid=9e0e8cbc0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#730205729?pid=9e0e8cbc0&amp;color=0,55,96&amp;mp=1&amp;vtp=1&amp;bt=1&amp;bbb=1"/>
              <p:cNvSpPr/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动名词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（短语）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作主语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①动名词具有名词的性质，因此在句中可以作主语、宾语、表语等。此外，动名词（短语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）还可以在句中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作定语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。动名词（短语）作主语往往表示抽象的、经常性的、习惯性的动作。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Cycling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highly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beneficial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health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environment.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骑自行车对于身体和环境都大有裨益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Taking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responsibility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mistakes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positive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step,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yourself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对错误负责是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积极的一步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但不要因这些错误而太过自责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#730205729?pid=9e0e8cbc0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514600"/>
              </a:xfrm>
              <a:prstGeom prst="rect">
                <a:avLst/>
              </a:prstGeom>
              <a:blipFill>
                <a:blip r:embed="rId4"/>
                <a:stretch>
                  <a:fillRect l="-1384" r="-980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30205729?pid=9e0e8cbc0&amp;color=0,55,96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②对于一些比较长的动名词短语，可以用it作形式主语，将动名词短语后置。常见句型有：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use/no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good/useless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sth.做某事是无用的。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worth/worthwhile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sth.做某事是值得的。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time/money/energy/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sth.做某事是浪费时间/金钱/精力/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spilt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覆水难收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后悔也无益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handle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教他如何处理他自己造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成的这个局面是浪费时间的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730205729?pid=9e0e8cbc0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动名词（短语）作主语时，单个动名词（短语）作主语，谓语动词用单数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；两个或两个以上表达不同意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义的动名词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（短语）作主语，谓语动词用复数。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eeing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眼见为实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Swimming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gardening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hobbies.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游泳和园艺成了她的爱好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②动名词（短语）作主语与不定式（短语）作主语有一定区别。不定式（短语）作主语时，一般表示具体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的、一次性的动作。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在这么短的时间内完成这项任务对我们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来说是一个巨大的挑战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060fa4ee?pid=bdbb44618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写作仿写观点辩论式议论文</a:t>
            </a:r>
            <a:endParaRPr lang="en-US" altLang="zh-CN" sz="2400" dirty="0"/>
          </a:p>
        </p:txBody>
      </p:sp>
      <p:sp>
        <p:nvSpPr>
          <p:cNvPr id="3" name="C_4_BD#c61c6ff00?pid=d060fa4ee&amp;color=0,55,96&amp;vtp=1&amp;bbb=1"/>
          <p:cNvSpPr/>
          <p:nvPr/>
        </p:nvSpPr>
        <p:spPr>
          <a:xfrm>
            <a:off x="502920" y="204095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e308b905f?sp=1&amp;pid=c61c6ff00&amp;color=0,55,96&amp;vtp=1&amp;bbb=1&amp;hb=1"/>
          <p:cNvSpPr/>
          <p:nvPr/>
        </p:nvSpPr>
        <p:spPr>
          <a:xfrm>
            <a:off x="502920" y="2530595"/>
            <a:ext cx="10570464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观点辩论式议论文意在介绍针对某一问题的两种或多种观点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，作者还需要经过思考、总结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，最终提出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自身的观点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。近年来，该类文章常结合当下生活中的热点话题进行考查，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如互联网时代下某现象的利弊、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环保相关现象或内容等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308b905f?sp=1&amp;pid=c61c6ff00&amp;color=0,55,96&amp;mp=1&amp;vtp=1&amp;bt=1&amp;bbb=1&amp;hb=1"/>
          <p:cNvSpPr/>
          <p:nvPr/>
        </p:nvSpPr>
        <p:spPr>
          <a:xfrm>
            <a:off x="502920" y="1517904"/>
            <a:ext cx="10570464" cy="2449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2.篇章结构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：点题，介绍讨论的具体问题；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：陈述正方的观点和理由；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：陈述反方的观点和理由。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如果题目中要求出现个人观点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，则可以在第四段中陈述个人观点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，或者总结归纳上文陈述的正反两方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的观点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。注意：对于正、反方观点的陈述，也可在一段中进行。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a03d67f?pid=d060fa4e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1e7c3a157?sp=1&amp;pid=b0a03d67f&amp;color=0,55,96&amp;vtp=1&amp;bbb=1&amp;hb=1"/>
          <p:cNvSpPr/>
          <p:nvPr/>
        </p:nvSpPr>
        <p:spPr>
          <a:xfrm>
            <a:off x="502920" y="200862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（1）首段常用表达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ecently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近来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问题已经成为焦点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ecently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phenomenon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近来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现象已经成为一个热门话题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面对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很多人主张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当提到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owadays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人们越来越担忧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phenomenon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随着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的发展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的现象变得越来越普遍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这引起了公众的关注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1e7c3a157?pid=b0a03d67f&amp;color=0,55,96&amp;mp=1&amp;vtp=1&amp;bt=1&amp;bbb=1&amp;hb=1"/>
          <p:cNvSpPr/>
          <p:nvPr/>
        </p:nvSpPr>
        <p:spPr>
          <a:xfrm>
            <a:off x="502920" y="1517904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on/about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views/opinions/ideas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vary/differ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person.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我们就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展开了一次激烈的讨论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学生们的观点各不相同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ecently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investigation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into/of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我们针对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开展了一项调查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pinions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matter./The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opinions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vary/differ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person.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针对这个问题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人们的观点不一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necessary/important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是否有必要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很重要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的人有不同的看法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e7c3a157?sp=1&amp;pid=b0a03d67f&amp;color=0,55,96&amp;vtp=1&amp;bt=1&amp;bbb=1"/>
          <p:cNvSpPr/>
          <p:nvPr/>
        </p:nvSpPr>
        <p:spPr>
          <a:xfrm>
            <a:off x="502920" y="1517904"/>
            <a:ext cx="10570464" cy="36995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（2）陈述正方的观点和理由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有些人支持这个观点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他们认为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支持这个观点的人认为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（3）陈述反方的观点和理由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opposite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firmly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其他人持相反观点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他们坚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但是其他人持有不同的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他们强烈反对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disagree.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其他人不赞成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在他们看来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dbb44618.fixed?pid=490484f6e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bdbb44618.fixed?pid=490484f6e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e7c3a157?sp=1&amp;pid=b0a03d67f&amp;color=0,55,96&amp;vtp=1&amp;bt=1&amp;bbb=1"/>
          <p:cNvSpPr/>
          <p:nvPr/>
        </p:nvSpPr>
        <p:spPr>
          <a:xfrm>
            <a:off x="502920" y="1517904"/>
            <a:ext cx="10570464" cy="411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（4）表明个人观点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opinion/view/eyes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在我看来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ersonally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（speaking）,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就我个人而言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在我看来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就我而言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perspective,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从我的角度看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think/feel/say/hold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view/believe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我认为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of/against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我支持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反对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convinced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我相信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人们普遍认为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但我认为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e7c3a157?sp=1&amp;pid=b0a03d67f&amp;color=0,55,96&amp;vtp=1&amp;bt=1&amp;bbb=1&amp;hb=1"/>
          <p:cNvSpPr/>
          <p:nvPr/>
        </p:nvSpPr>
        <p:spPr>
          <a:xfrm>
            <a:off x="502920" y="1517904"/>
            <a:ext cx="10570464" cy="36995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（5）不同观点及理由间的过渡表达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irst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importantly,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首先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更重要的是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最重要的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一方面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另一方面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一方面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另一方面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begin/start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with,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What's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more/Additionally/Furthermore/Moreover/Besides,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首先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而且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（6）用于引入观点或理由的过渡表达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opinion.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以下原因可以解释我的观点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原因如下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c7e6942b?pid=d060fa4e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句子仿写</a:t>
            </a:r>
            <a:endParaRPr lang="en-US" altLang="zh-CN" sz="2200" dirty="0"/>
          </a:p>
        </p:txBody>
      </p:sp>
      <p:sp>
        <p:nvSpPr>
          <p:cNvPr id="3" name="QB_5_BD.69_1#121978fab?sp=1&amp;pid=5c7e6942b&amp;color=0,55,96&amp;vtp=1&amp;bbb=1"/>
          <p:cNvSpPr/>
          <p:nvPr/>
        </p:nvSpPr>
        <p:spPr>
          <a:xfrm>
            <a:off x="502920" y="200862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1.现在，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人们越来越担忧青少年的心理健康。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2.随着网络的发展，线上学习变得越来越普遍，这引起了公众的关注。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3.我们就学生是否应该在网上交朋友进行了激烈的讨论。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</a:t>
            </a:r>
            <a:endParaRPr lang="en-US" altLang="zh-CN" sz="1800" dirty="0"/>
          </a:p>
        </p:txBody>
      </p:sp>
      <p:sp>
        <p:nvSpPr>
          <p:cNvPr id="5" name="QB_5_AN.70_1#121978fab.blank?pid=5c7e6942b&amp;color=0,55,96&amp;vpa=47&amp;vtp=1&amp;bbb=1"/>
          <p:cNvSpPr/>
          <p:nvPr/>
        </p:nvSpPr>
        <p:spPr>
          <a:xfrm>
            <a:off x="495776" y="2384545"/>
            <a:ext cx="7405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Nowadays,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teenagers.</a:t>
            </a:r>
            <a:endParaRPr lang="en-US" altLang="zh-CN" dirty="0"/>
          </a:p>
        </p:txBody>
      </p:sp>
      <p:sp>
        <p:nvSpPr>
          <p:cNvPr id="8" name="QB_5_AN.72_1#121978fab.blank?pid=5c7e6942b&amp;color=0,55,96&amp;vpa=48&amp;vtp=1&amp;bbb=1&amp;hb=1"/>
          <p:cNvSpPr/>
          <p:nvPr/>
        </p:nvSpPr>
        <p:spPr>
          <a:xfrm>
            <a:off x="502920" y="3235445"/>
            <a:ext cx="10570464" cy="7759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concern.</a:t>
            </a:r>
            <a:endParaRPr lang="en-US" altLang="zh-CN" dirty="0"/>
          </a:p>
        </p:txBody>
      </p:sp>
      <p:sp>
        <p:nvSpPr>
          <p:cNvPr id="11" name="QB_5_AN.74_1#121978fab.blank?pid=5c7e6942b&amp;color=0,55,96&amp;vpa=49&amp;vtp=1&amp;bbb=1"/>
          <p:cNvSpPr/>
          <p:nvPr/>
        </p:nvSpPr>
        <p:spPr>
          <a:xfrm>
            <a:off x="533876" y="4471790"/>
            <a:ext cx="846055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discussion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on/about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1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5_1#966728c2b?sp=1&amp;pid=5c7e6942b&amp;color=0,55,96&amp;vtp=1&amp;bt=1&amp;bbb=1"/>
          <p:cNvSpPr/>
          <p:nvPr/>
        </p:nvSpPr>
        <p:spPr>
          <a:xfrm>
            <a:off x="502920" y="151790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4.人们普遍认为纸质书籍将会逐渐被电子书取代。（it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作形式主语）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5.一方面，计算机提高了工作效率；另一方面，它们也带来了一些新的问题。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lang="en-US" altLang="zh-CN" sz="1800" dirty="0"/>
          </a:p>
        </p:txBody>
      </p:sp>
      <p:sp>
        <p:nvSpPr>
          <p:cNvPr id="4" name="QB_5_AN.76_1#966728c2b.blank?pid=5c7e6942b&amp;color=0,55,96&amp;vpa=50&amp;vtp=1&amp;bbb=1"/>
          <p:cNvSpPr/>
          <p:nvPr/>
        </p:nvSpPr>
        <p:spPr>
          <a:xfrm>
            <a:off x="508476" y="1893824"/>
            <a:ext cx="818457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commonly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e-books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gradually.</a:t>
            </a:r>
            <a:endParaRPr lang="en-US" altLang="zh-CN" dirty="0"/>
          </a:p>
        </p:txBody>
      </p:sp>
      <p:sp>
        <p:nvSpPr>
          <p:cNvPr id="7" name="QB_5_AN.78_1#966728c2b.blank?pid=5c7e6942b&amp;color=0,55,96&amp;vpa=51&amp;vtp=1&amp;bbb=1&amp;hb=1"/>
          <p:cNvSpPr/>
          <p:nvPr/>
        </p:nvSpPr>
        <p:spPr>
          <a:xfrm>
            <a:off x="502920" y="2744724"/>
            <a:ext cx="10570464" cy="7759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ct val="150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hand/For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efficiency.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hand/For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566a4cf9?pid=d060fa4e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79_1#422336069?pid=7566a4cf9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最近你校学生就“钱是否能带来幸福”这一话题进行了一场激烈的辩论，辩论的内容如下所示：</a:t>
            </a:r>
            <a:endParaRPr lang="en-US" altLang="zh-CN" sz="1800" dirty="0"/>
          </a:p>
        </p:txBody>
      </p:sp>
      <p:graphicFrame>
        <p:nvGraphicFramePr>
          <p:cNvPr id="37" name="QO_5_BD.79_2#422336069?colgroup=19,25&amp;pid=7566a4cf9&amp;color=0,55,96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220405"/>
              </p:ext>
            </p:extLst>
          </p:nvPr>
        </p:nvGraphicFramePr>
        <p:xfrm>
          <a:off x="502920" y="2495550"/>
          <a:ext cx="10543032" cy="1144525"/>
        </p:xfrm>
        <a:graphic>
          <a:graphicData uri="http://schemas.openxmlformats.org/drawingml/2006/table">
            <a:tbl>
              <a:tblPr/>
              <a:tblGrid>
                <a:gridCol w="4636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7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正方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反方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143"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1.生活离不开钱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.钱使生活更舒适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1.钱买不到健康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.太在乎金钱会失去人生的意义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QO_5_BD.79_3#422336069?pid=7566a4cf9&amp;color=0,55,96&amp;vtp=1&amp;bbb=1"/>
          <p:cNvSpPr/>
          <p:nvPr/>
        </p:nvSpPr>
        <p:spPr>
          <a:xfrm>
            <a:off x="502920" y="377825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请根据以上素材为校英语报刊写一篇英语稿件，介绍这次辩论的内容，并谈谈我们应该如何看待金钱。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：1.写作词数应为80个左右；</a:t>
            </a:r>
            <a:endParaRPr lang="en-US" altLang="zh-CN" sz="1800" dirty="0"/>
          </a:p>
        </p:txBody>
      </p:sp>
      <p:sp>
        <p:nvSpPr>
          <p:cNvPr id="6" name="QO_5_BD.79_4#422336069?sp=1&amp;pid=7566a4cf9&amp;color=0,55,96&amp;vtp=1&amp;bbb=1"/>
          <p:cNvSpPr/>
          <p:nvPr/>
        </p:nvSpPr>
        <p:spPr>
          <a:xfrm>
            <a:off x="502920" y="460394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2.开头已给出，不计入总词数。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happiness.____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80_1#422336069?pid=7566a4cf9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80_2#422336069?pid=7566a4cf9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5257800" cy="346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81_1#422336069?pid=7566a4cf9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Recently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happiness.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opposite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opinion.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cannot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cannot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Personally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regard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need.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wisely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properly.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397c5bfe?sp=1&amp;pid=7566a4cf9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高级句式】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《巩固练》L43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042c685b2?pid=bdbb44618&amp;color=0,55,96&amp;vtp=1&amp;bt=1&amp;bbb=1"/>
          <p:cNvSpPr/>
          <p:nvPr/>
        </p:nvSpPr>
        <p:spPr>
          <a:xfrm>
            <a:off x="502920" y="151200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动名词（短语）作主语等。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能够针对太空探索表达自己的观点；学会写观点辩论式议论文。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b992e193?pid=e27d05c9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276724202?pid=eb992e193&amp;color=0,55,96&amp;vtp=1&amp;bb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1.fatal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2.pattern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3.high-end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4.foam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5.pillow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6.oxygen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.肤浅的；浅的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8.monitor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.智能手机</a:t>
            </a:r>
            <a:endParaRPr lang="en-US" altLang="zh-CN" sz="1800" dirty="0"/>
          </a:p>
        </p:txBody>
      </p:sp>
      <p:sp>
        <p:nvSpPr>
          <p:cNvPr id="4" name="QB_5_AN.2_1#276724202.blank?pid=eb992e193&amp;color=0,55,96&amp;vpa=1&amp;vtp=1&amp;bbb=1"/>
          <p:cNvSpPr/>
          <p:nvPr/>
        </p:nvSpPr>
        <p:spPr>
          <a:xfrm>
            <a:off x="1549876" y="20146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致命的；灾难性的</a:t>
            </a:r>
            <a:endParaRPr lang="en-US" altLang="zh-CN" dirty="0"/>
          </a:p>
        </p:txBody>
      </p:sp>
      <p:sp>
        <p:nvSpPr>
          <p:cNvPr id="6" name="QB_5_AN.4_1#276724202.blank?pid=eb992e193&amp;color=0,55,96&amp;vpa=2&amp;vtp=1&amp;bbb=1"/>
          <p:cNvSpPr/>
          <p:nvPr/>
        </p:nvSpPr>
        <p:spPr>
          <a:xfrm>
            <a:off x="1600676" y="24337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模式；图案；模范</a:t>
            </a:r>
            <a:endParaRPr lang="en-US" altLang="zh-CN" dirty="0"/>
          </a:p>
        </p:txBody>
      </p:sp>
      <p:sp>
        <p:nvSpPr>
          <p:cNvPr id="8" name="QB_5_AN.6_1#276724202.blank?pid=eb992e193&amp;color=0,55,96&amp;vpa=3&amp;vtp=1&amp;bbb=1"/>
          <p:cNvSpPr/>
          <p:nvPr/>
        </p:nvSpPr>
        <p:spPr>
          <a:xfrm>
            <a:off x="1956276" y="28528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高端的</a:t>
            </a:r>
            <a:endParaRPr lang="en-US" altLang="zh-CN" dirty="0"/>
          </a:p>
        </p:txBody>
      </p:sp>
      <p:sp>
        <p:nvSpPr>
          <p:cNvPr id="10" name="QB_5_AN.8_1#276724202.blank?pid=eb992e193&amp;color=0,55,96&amp;vpa=4&amp;vtp=1&amp;bbb=1"/>
          <p:cNvSpPr/>
          <p:nvPr/>
        </p:nvSpPr>
        <p:spPr>
          <a:xfrm>
            <a:off x="1435576" y="3271995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泡沫橡胶；泡沫</a:t>
            </a:r>
            <a:endParaRPr lang="en-US" altLang="zh-CN" dirty="0"/>
          </a:p>
        </p:txBody>
      </p:sp>
      <p:sp>
        <p:nvSpPr>
          <p:cNvPr id="12" name="QB_5_AN.10_1#276724202.blank?pid=eb992e193&amp;color=0,55,96&amp;vpa=5&amp;vtp=1&amp;bbb=1"/>
          <p:cNvSpPr/>
          <p:nvPr/>
        </p:nvSpPr>
        <p:spPr>
          <a:xfrm>
            <a:off x="1549876" y="36910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枕头</a:t>
            </a:r>
            <a:endParaRPr lang="en-US" altLang="zh-CN" dirty="0"/>
          </a:p>
        </p:txBody>
      </p:sp>
      <p:sp>
        <p:nvSpPr>
          <p:cNvPr id="14" name="QB_5_AN.12_1#276724202.blank?pid=eb992e193&amp;color=0,55,96&amp;vpa=6&amp;vtp=1&amp;bbb=1"/>
          <p:cNvSpPr/>
          <p:nvPr/>
        </p:nvSpPr>
        <p:spPr>
          <a:xfrm>
            <a:off x="1638776" y="411019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氧；氧气</a:t>
            </a:r>
            <a:endParaRPr lang="en-US" altLang="zh-CN" dirty="0"/>
          </a:p>
        </p:txBody>
      </p:sp>
      <p:sp>
        <p:nvSpPr>
          <p:cNvPr id="16" name="QB_5_AN.14_1#276724202.blank?pid=eb992e193&amp;color=0,55,96&amp;vpa=7&amp;vtp=1&amp;bbb=1"/>
          <p:cNvSpPr/>
          <p:nvPr/>
        </p:nvSpPr>
        <p:spPr>
          <a:xfrm>
            <a:off x="667226" y="452929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shallow</a:t>
            </a:r>
            <a:endParaRPr lang="en-US" altLang="zh-CN" dirty="0"/>
          </a:p>
        </p:txBody>
      </p:sp>
      <p:sp>
        <p:nvSpPr>
          <p:cNvPr id="18" name="QB_5_AN.16_1#276724202.blank?pid=eb992e193&amp;color=0,55,96&amp;vpa=8&amp;vtp=1&amp;bbb=1"/>
          <p:cNvSpPr/>
          <p:nvPr/>
        </p:nvSpPr>
        <p:spPr>
          <a:xfrm>
            <a:off x="1689576" y="4948395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监视器；监测仪；班长</a:t>
            </a:r>
            <a:endParaRPr lang="en-US" altLang="zh-CN" dirty="0"/>
          </a:p>
        </p:txBody>
      </p:sp>
      <p:sp>
        <p:nvSpPr>
          <p:cNvPr id="19" name="QB_5_AN.17_1#276724202.blank?pid=eb992e193&amp;color=0,55,96&amp;vpa=9&amp;vtp=1&amp;bbb=1"/>
          <p:cNvSpPr/>
          <p:nvPr/>
        </p:nvSpPr>
        <p:spPr>
          <a:xfrm>
            <a:off x="4540726" y="49483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监视；监测；监控</a:t>
            </a:r>
            <a:endParaRPr lang="en-US" altLang="zh-CN" dirty="0"/>
          </a:p>
        </p:txBody>
      </p:sp>
      <p:sp>
        <p:nvSpPr>
          <p:cNvPr id="21" name="QB_5_AN.19_1#276724202.blank?pid=eb992e193&amp;color=0,55,96&amp;vpa=10&amp;vtp=1&amp;bbb=1"/>
          <p:cNvSpPr/>
          <p:nvPr/>
        </p:nvSpPr>
        <p:spPr>
          <a:xfrm>
            <a:off x="667226" y="533384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smartphone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19" grpId="0" build="p" animBg="1"/>
      <p:bldP spid="2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e507e0b71?sp=1&amp;pid=eb992e193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.资源；财力；物力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自然资源</a:t>
            </a:r>
            <a:endParaRPr lang="en-US" altLang="zh-CN" sz="1800" dirty="0"/>
          </a:p>
        </p:txBody>
      </p:sp>
      <p:sp>
        <p:nvSpPr>
          <p:cNvPr id="3" name="QB_5_AN.21_1#e507e0b71.blank?pid=eb992e193&amp;color=0,55,96&amp;vpa=11&amp;vtp=1&amp;bbb=1"/>
          <p:cNvSpPr/>
          <p:nvPr/>
        </p:nvSpPr>
        <p:spPr>
          <a:xfrm>
            <a:off x="806926" y="1478280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</a:t>
            </a:r>
            <a:endParaRPr lang="en-US" altLang="zh-CN" dirty="0"/>
          </a:p>
        </p:txBody>
      </p:sp>
      <p:sp>
        <p:nvSpPr>
          <p:cNvPr id="4" name="QB_5_AN.22_1#e507e0b71.blank?pid=eb992e193&amp;color=0,55,96&amp;vpa=12&amp;vtp=1&amp;bbb=1"/>
          <p:cNvSpPr/>
          <p:nvPr/>
        </p:nvSpPr>
        <p:spPr>
          <a:xfrm>
            <a:off x="940276" y="1876425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endParaRPr lang="en-US" altLang="zh-CN" dirty="0"/>
          </a:p>
        </p:txBody>
      </p:sp>
      <p:sp>
        <p:nvSpPr>
          <p:cNvPr id="5" name="QB_5_AN.23_1#e507e0b71.blank?pid=eb992e193&amp;color=0,55,96&amp;vpa=13&amp;vtp=1&amp;bbb=1"/>
          <p:cNvSpPr/>
          <p:nvPr/>
        </p:nvSpPr>
        <p:spPr>
          <a:xfrm>
            <a:off x="1854676" y="1876425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endParaRPr lang="en-US" altLang="zh-CN" dirty="0"/>
          </a:p>
        </p:txBody>
      </p:sp>
      <p:sp>
        <p:nvSpPr>
          <p:cNvPr id="6" name="QB_5_BD.24_1#c5a153234?pid=eb992e193&amp;color=0,55,96&amp;vtp=1&amp;bbb=1"/>
          <p:cNvSpPr/>
          <p:nvPr/>
        </p:nvSpPr>
        <p:spPr>
          <a:xfrm>
            <a:off x="502920" y="23222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11.attach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1800" dirty="0"/>
          </a:p>
        </p:txBody>
      </p:sp>
      <p:sp>
        <p:nvSpPr>
          <p:cNvPr id="7" name="QB_5_AN.25_1#c5a153234.blank?pid=eb992e193&amp;color=0,55,96&amp;vpa=14&amp;vtp=1&amp;bbb=1"/>
          <p:cNvSpPr/>
          <p:nvPr/>
        </p:nvSpPr>
        <p:spPr>
          <a:xfrm>
            <a:off x="1668367" y="2270823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系；绑；贴</a:t>
            </a:r>
            <a:endParaRPr lang="en-US" altLang="zh-CN" dirty="0"/>
          </a:p>
        </p:txBody>
      </p:sp>
      <p:sp>
        <p:nvSpPr>
          <p:cNvPr id="8" name="QB_5_AN.26_1#c5a153234.blank?pid=eb992e193&amp;color=0,55,96&amp;vpa=15&amp;vtp=1&amp;bbb=1"/>
          <p:cNvSpPr/>
          <p:nvPr/>
        </p:nvSpPr>
        <p:spPr>
          <a:xfrm>
            <a:off x="5973667" y="2270823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认为某事物很重要</a:t>
            </a:r>
            <a:endParaRPr lang="en-US" altLang="zh-CN" dirty="0"/>
          </a:p>
        </p:txBody>
      </p:sp>
      <p:sp>
        <p:nvSpPr>
          <p:cNvPr id="9" name="QB_5_BD.27_1#b3c195317?sp=1&amp;pid=eb992e193&amp;color=0,55,96&amp;vtp=1&amp;bbb=1"/>
          <p:cNvSpPr/>
          <p:nvPr/>
        </p:nvSpPr>
        <p:spPr>
          <a:xfrm>
            <a:off x="502920" y="273304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.地球;世界;地球仪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.全球的；全世界的</a:t>
            </a:r>
            <a:endParaRPr lang="en-US" altLang="zh-CN" sz="1800" dirty="0"/>
          </a:p>
        </p:txBody>
      </p:sp>
      <p:sp>
        <p:nvSpPr>
          <p:cNvPr id="10" name="QB_5_AN.28_1#b3c195317.blank?pid=eb992e193&amp;color=0,55,96&amp;vpa=16&amp;vtp=1&amp;bbb=1"/>
          <p:cNvSpPr/>
          <p:nvPr/>
        </p:nvSpPr>
        <p:spPr>
          <a:xfrm>
            <a:off x="768826" y="268986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globe</a:t>
            </a:r>
            <a:endParaRPr lang="en-US" altLang="zh-CN" dirty="0"/>
          </a:p>
        </p:txBody>
      </p:sp>
      <p:sp>
        <p:nvSpPr>
          <p:cNvPr id="11" name="QB_5_AN.29_1#b3c195317.blank?pid=eb992e193&amp;color=0,55,96&amp;vpa=17&amp;vtp=1&amp;bbb=1"/>
          <p:cNvSpPr/>
          <p:nvPr/>
        </p:nvSpPr>
        <p:spPr>
          <a:xfrm>
            <a:off x="737076" y="3088005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</a:t>
            </a:r>
            <a:endParaRPr lang="en-US" altLang="zh-CN" dirty="0"/>
          </a:p>
        </p:txBody>
      </p:sp>
      <p:sp>
        <p:nvSpPr>
          <p:cNvPr id="12" name="QB_5_BD.30_1#694696ee9?sp=1&amp;pid=eb992e193&amp;color=0,55,96&amp;vtp=1&amp;bbb=1"/>
          <p:cNvSpPr/>
          <p:nvPr/>
        </p:nvSpPr>
        <p:spPr>
          <a:xfrm>
            <a:off x="502920" y="35528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.论证；争辩;争论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.争论；争吵；论点</a:t>
            </a:r>
            <a:endParaRPr lang="en-US" altLang="zh-CN" sz="1800" dirty="0"/>
          </a:p>
        </p:txBody>
      </p:sp>
      <p:sp>
        <p:nvSpPr>
          <p:cNvPr id="13" name="QB_5_AN.31_1#694696ee9.blank?pid=eb992e193&amp;color=0,55,96&amp;vpa=18&amp;vtp=1&amp;bbb=1"/>
          <p:cNvSpPr/>
          <p:nvPr/>
        </p:nvSpPr>
        <p:spPr>
          <a:xfrm>
            <a:off x="781526" y="3509645"/>
            <a:ext cx="6705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endParaRPr lang="en-US" altLang="zh-CN" dirty="0"/>
          </a:p>
        </p:txBody>
      </p:sp>
      <p:sp>
        <p:nvSpPr>
          <p:cNvPr id="14" name="QB_5_AN.32_1#694696ee9.blank?pid=eb992e193&amp;color=0,55,96&amp;vpa=19&amp;vtp=1&amp;bbb=1"/>
          <p:cNvSpPr/>
          <p:nvPr/>
        </p:nvSpPr>
        <p:spPr>
          <a:xfrm>
            <a:off x="711676" y="3907790"/>
            <a:ext cx="10261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argument</a:t>
            </a:r>
            <a:endParaRPr lang="en-US" altLang="zh-CN" dirty="0"/>
          </a:p>
        </p:txBody>
      </p:sp>
      <p:sp>
        <p:nvSpPr>
          <p:cNvPr id="15" name="QB_5_BD.33_1#a8afa9b16?pid=eb992e193&amp;color=0,55,96&amp;vtp=1&amp;bbb=1"/>
          <p:cNvSpPr/>
          <p:nvPr/>
        </p:nvSpPr>
        <p:spPr>
          <a:xfrm>
            <a:off x="502920" y="43675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14.analysis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.分析</a:t>
            </a:r>
            <a:endParaRPr lang="en-US" altLang="zh-CN" sz="1800" dirty="0"/>
          </a:p>
        </p:txBody>
      </p:sp>
      <p:sp>
        <p:nvSpPr>
          <p:cNvPr id="16" name="QB_5_AN.34_1#a8afa9b16.blank?pid=eb992e193&amp;color=0,55,96&amp;vpa=20&amp;vtp=1&amp;bbb=1"/>
          <p:cNvSpPr/>
          <p:nvPr/>
        </p:nvSpPr>
        <p:spPr>
          <a:xfrm>
            <a:off x="2292826" y="4316158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analyses</a:t>
            </a:r>
            <a:endParaRPr lang="en-US" altLang="zh-CN" dirty="0"/>
          </a:p>
        </p:txBody>
      </p:sp>
      <p:sp>
        <p:nvSpPr>
          <p:cNvPr id="17" name="QB_5_AN.35_1#a8afa9b16.blank?pid=eb992e193&amp;color=0,55,96&amp;vpa=21&amp;vtp=1&amp;bbb=1"/>
          <p:cNvSpPr/>
          <p:nvPr/>
        </p:nvSpPr>
        <p:spPr>
          <a:xfrm>
            <a:off x="3537426" y="4316158"/>
            <a:ext cx="3138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（对事物的）分析；分析结果</a:t>
            </a:r>
            <a:endParaRPr lang="en-US" altLang="zh-CN" dirty="0"/>
          </a:p>
        </p:txBody>
      </p:sp>
      <p:sp>
        <p:nvSpPr>
          <p:cNvPr id="18" name="QB_5_AN.36_1#a8afa9b16.blank?pid=eb992e193&amp;color=0,55,96&amp;vpa=22&amp;vtp=1&amp;bbb=1"/>
          <p:cNvSpPr/>
          <p:nvPr/>
        </p:nvSpPr>
        <p:spPr>
          <a:xfrm>
            <a:off x="7195025" y="4316158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analyse</a:t>
            </a:r>
            <a:endParaRPr lang="en-US" altLang="zh-CN" dirty="0"/>
          </a:p>
        </p:txBody>
      </p:sp>
      <p:sp>
        <p:nvSpPr>
          <p:cNvPr id="19" name="QB_5_BD.37_1#02c8684de?sp=1&amp;pid=eb992e193&amp;color=0,55,96&amp;vtp=1&amp;bbb=1"/>
          <p:cNvSpPr/>
          <p:nvPr/>
        </p:nvSpPr>
        <p:spPr>
          <a:xfrm>
            <a:off x="502920" y="477837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.定期的；经常的；正常的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经常；定期地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.经常；定期地</a:t>
            </a:r>
            <a:endParaRPr lang="en-US" altLang="zh-CN" sz="1800" dirty="0"/>
          </a:p>
        </p:txBody>
      </p:sp>
      <p:sp>
        <p:nvSpPr>
          <p:cNvPr id="20" name="QB_5_AN.38_1#02c8684de.blank?pid=eb992e193&amp;color=0,55,96&amp;vpa=23&amp;vtp=1&amp;bbb=1"/>
          <p:cNvSpPr/>
          <p:nvPr/>
        </p:nvSpPr>
        <p:spPr>
          <a:xfrm>
            <a:off x="756126" y="473519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endParaRPr lang="en-US" altLang="zh-CN" dirty="0"/>
          </a:p>
        </p:txBody>
      </p:sp>
      <p:sp>
        <p:nvSpPr>
          <p:cNvPr id="21" name="QB_5_AN.39_1#02c8684de.blank?pid=eb992e193&amp;color=0,55,96&amp;vpa=24&amp;vtp=1&amp;bbb=1"/>
          <p:cNvSpPr/>
          <p:nvPr/>
        </p:nvSpPr>
        <p:spPr>
          <a:xfrm>
            <a:off x="965676" y="5166995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22" name="QB_5_AN.40_1#02c8684de.blank?pid=eb992e193&amp;color=0,55,96&amp;vpa=25&amp;vtp=1"/>
          <p:cNvSpPr/>
          <p:nvPr/>
        </p:nvSpPr>
        <p:spPr>
          <a:xfrm>
            <a:off x="1549876" y="516699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23" name="QB_5_AN.41_1#02c8684de.blank?pid=eb992e193&amp;color=0,55,96&amp;vpa=26&amp;vtp=1&amp;bbb=1"/>
          <p:cNvSpPr/>
          <p:nvPr/>
        </p:nvSpPr>
        <p:spPr>
          <a:xfrm>
            <a:off x="1956276" y="515429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endParaRPr lang="en-US" altLang="zh-CN" dirty="0"/>
          </a:p>
        </p:txBody>
      </p:sp>
      <p:sp>
        <p:nvSpPr>
          <p:cNvPr id="24" name="QB_5_AN.42_1#02c8684de.blank?pid=eb992e193&amp;color=0,55,96&amp;vpa=27&amp;vtp=1&amp;bbb=1"/>
          <p:cNvSpPr/>
          <p:nvPr/>
        </p:nvSpPr>
        <p:spPr>
          <a:xfrm>
            <a:off x="2908776" y="516699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endParaRPr lang="en-US" altLang="zh-CN" dirty="0"/>
          </a:p>
        </p:txBody>
      </p:sp>
      <p:sp>
        <p:nvSpPr>
          <p:cNvPr id="25" name="QB_5_AN.43_1#02c8684de.blank?pid=eb992e193&amp;color=0,55,96&amp;vpa=28&amp;vtp=1&amp;bbb=1"/>
          <p:cNvSpPr/>
          <p:nvPr/>
        </p:nvSpPr>
        <p:spPr>
          <a:xfrm>
            <a:off x="724376" y="555244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regularly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4_1#108af4d92?pid=eb992e193&amp;color=0,55,96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.有限的联想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.限制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.神秘事物；谜派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.神秘的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20.provide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____ _____ 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给某人提供某物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21.closing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lang="en-US" altLang="zh-CN" sz="1800" dirty="0"/>
          </a:p>
        </p:txBody>
      </p:sp>
      <p:sp>
        <p:nvSpPr>
          <p:cNvPr id="3" name="QB_5_AN.45_1#108af4d92.blank?pid=eb992e193&amp;color=0,55,96&amp;vpa=29&amp;vtp=1&amp;bbb=1"/>
          <p:cNvSpPr/>
          <p:nvPr/>
        </p:nvSpPr>
        <p:spPr>
          <a:xfrm>
            <a:off x="756126" y="147828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limited</a:t>
            </a:r>
            <a:endParaRPr lang="en-US" altLang="zh-CN" dirty="0"/>
          </a:p>
        </p:txBody>
      </p:sp>
      <p:sp>
        <p:nvSpPr>
          <p:cNvPr id="4" name="QB_5_AN.46_1#108af4d92.blank?pid=eb992e193&amp;color=0,55,96&amp;vpa=30&amp;vtp=1&amp;bbb=1"/>
          <p:cNvSpPr/>
          <p:nvPr/>
        </p:nvSpPr>
        <p:spPr>
          <a:xfrm>
            <a:off x="3213576" y="147828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</a:t>
            </a:r>
            <a:endParaRPr lang="en-US" altLang="zh-CN" dirty="0"/>
          </a:p>
        </p:txBody>
      </p:sp>
      <p:sp>
        <p:nvSpPr>
          <p:cNvPr id="6" name="QB_5_AN.48_1#108af4d92.blank?pid=eb992e193&amp;color=0,55,96&amp;vpa=31&amp;vtp=1&amp;bbb=1"/>
          <p:cNvSpPr/>
          <p:nvPr/>
        </p:nvSpPr>
        <p:spPr>
          <a:xfrm>
            <a:off x="768826" y="1884680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mystery</a:t>
            </a:r>
            <a:endParaRPr lang="en-US" altLang="zh-CN" dirty="0"/>
          </a:p>
        </p:txBody>
      </p:sp>
      <p:sp>
        <p:nvSpPr>
          <p:cNvPr id="7" name="QB_5_AN.49_1#108af4d92.blank?pid=eb992e193&amp;color=0,55,96&amp;vpa=32&amp;vtp=1&amp;bbb=1"/>
          <p:cNvSpPr/>
          <p:nvPr/>
        </p:nvSpPr>
        <p:spPr>
          <a:xfrm>
            <a:off x="3607276" y="1884680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mysterious</a:t>
            </a:r>
            <a:endParaRPr lang="en-US" altLang="zh-CN" dirty="0"/>
          </a:p>
        </p:txBody>
      </p:sp>
      <p:sp>
        <p:nvSpPr>
          <p:cNvPr id="9" name="QB_5_AN.51_1#108af4d92.blank?pid=eb992e193&amp;color=0,55,96&amp;vpa=33&amp;vtp=1&amp;bbb=1"/>
          <p:cNvSpPr/>
          <p:nvPr/>
        </p:nvSpPr>
        <p:spPr>
          <a:xfrm>
            <a:off x="1708626" y="231648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导致；造成</a:t>
            </a:r>
            <a:endParaRPr lang="en-US" altLang="zh-CN" dirty="0"/>
          </a:p>
        </p:txBody>
      </p:sp>
      <p:sp>
        <p:nvSpPr>
          <p:cNvPr id="10" name="QB_5_AN.52_1#108af4d92.blank?pid=eb992e193&amp;color=0,55,96&amp;vpa=34&amp;vtp=1&amp;bbb=1"/>
          <p:cNvSpPr/>
          <p:nvPr/>
        </p:nvSpPr>
        <p:spPr>
          <a:xfrm>
            <a:off x="4718526" y="2316480"/>
            <a:ext cx="2681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因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发生；由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造成</a:t>
            </a:r>
            <a:endParaRPr lang="en-US" altLang="zh-CN" dirty="0"/>
          </a:p>
        </p:txBody>
      </p:sp>
      <p:sp>
        <p:nvSpPr>
          <p:cNvPr id="12" name="QB_5_AN.54_1#108af4d92.blank?pid=eb992e193&amp;color=0,55,96&amp;vpa=35&amp;vtp=1&amp;bbb=1"/>
          <p:cNvSpPr/>
          <p:nvPr/>
        </p:nvSpPr>
        <p:spPr>
          <a:xfrm>
            <a:off x="1822926" y="273558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所以；结果（是）</a:t>
            </a:r>
            <a:endParaRPr lang="en-US" altLang="zh-CN" dirty="0"/>
          </a:p>
        </p:txBody>
      </p:sp>
      <p:sp>
        <p:nvSpPr>
          <p:cNvPr id="13" name="QB_5_AN.55_1#108af4d92.blank?pid=eb992e193&amp;color=0,55,96&amp;vpa=36&amp;vtp=1&amp;bbb=1"/>
          <p:cNvSpPr/>
          <p:nvPr/>
        </p:nvSpPr>
        <p:spPr>
          <a:xfrm>
            <a:off x="6166326" y="273558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由于某事</a:t>
            </a:r>
            <a:endParaRPr lang="en-US" altLang="zh-CN" dirty="0"/>
          </a:p>
        </p:txBody>
      </p:sp>
      <p:sp>
        <p:nvSpPr>
          <p:cNvPr id="15" name="QB_5_AN.57_1#108af4d92.blank?pid=eb992e193&amp;color=0,55,96&amp;vpa=37&amp;vtp=1&amp;bbb=1"/>
          <p:cNvSpPr/>
          <p:nvPr/>
        </p:nvSpPr>
        <p:spPr>
          <a:xfrm>
            <a:off x="2191226" y="3154680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提供生活所需</a:t>
            </a:r>
            <a:endParaRPr lang="en-US" altLang="zh-CN" dirty="0"/>
          </a:p>
        </p:txBody>
      </p:sp>
      <p:sp>
        <p:nvSpPr>
          <p:cNvPr id="16" name="QB_5_AN.58_1#108af4d92.blank?pid=eb992e193&amp;color=0,55,96&amp;vpa=38&amp;vtp=1&amp;bbb=1"/>
          <p:cNvSpPr/>
          <p:nvPr/>
        </p:nvSpPr>
        <p:spPr>
          <a:xfrm>
            <a:off x="4248626" y="3141980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endParaRPr lang="en-US" altLang="zh-CN" dirty="0"/>
          </a:p>
        </p:txBody>
      </p:sp>
      <p:sp>
        <p:nvSpPr>
          <p:cNvPr id="17" name="QB_5_AN.59_1#108af4d92.blank?pid=eb992e193&amp;color=0,55,96&amp;vpa=39&amp;vtp=1&amp;bbb=1"/>
          <p:cNvSpPr/>
          <p:nvPr/>
        </p:nvSpPr>
        <p:spPr>
          <a:xfrm>
            <a:off x="5290026" y="3154680"/>
            <a:ext cx="369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endParaRPr lang="en-US" altLang="zh-CN" dirty="0"/>
          </a:p>
        </p:txBody>
      </p:sp>
      <p:sp>
        <p:nvSpPr>
          <p:cNvPr id="18" name="QB_5_AN.60_1#108af4d92.blank?pid=eb992e193&amp;color=0,55,96&amp;vpa=40&amp;vtp=1&amp;bbb=1"/>
          <p:cNvSpPr/>
          <p:nvPr/>
        </p:nvSpPr>
        <p:spPr>
          <a:xfrm>
            <a:off x="5823426" y="315468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9" name="QB_5_AN.61_1#108af4d92.blank?pid=eb992e193&amp;color=0,55,96&amp;vpa=41&amp;vtp=1&amp;bbb=1"/>
          <p:cNvSpPr/>
          <p:nvPr/>
        </p:nvSpPr>
        <p:spPr>
          <a:xfrm>
            <a:off x="6509225" y="3141980"/>
            <a:ext cx="2274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sth/provide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endParaRPr lang="en-US" altLang="zh-CN" dirty="0"/>
          </a:p>
        </p:txBody>
      </p:sp>
      <p:sp>
        <p:nvSpPr>
          <p:cNvPr id="21" name="QB_5_AN.63_1#108af4d92.blank?pid=eb992e193&amp;color=0,55,96&amp;vpa=42&amp;vtp=1&amp;bbb=1"/>
          <p:cNvSpPr/>
          <p:nvPr/>
        </p:nvSpPr>
        <p:spPr>
          <a:xfrm>
            <a:off x="1918176" y="35737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结尾的；结束的</a:t>
            </a:r>
            <a:endParaRPr lang="en-US" altLang="zh-CN" dirty="0"/>
          </a:p>
        </p:txBody>
      </p:sp>
      <p:sp>
        <p:nvSpPr>
          <p:cNvPr id="22" name="QB_5_AN.64_1#108af4d92.blank?pid=eb992e193&amp;color=0,55,96&amp;vpa=43&amp;vtp=1&amp;bbb=1"/>
          <p:cNvSpPr/>
          <p:nvPr/>
        </p:nvSpPr>
        <p:spPr>
          <a:xfrm>
            <a:off x="4032726" y="3573780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停业；关闭；倒闭</a:t>
            </a:r>
            <a:endParaRPr lang="en-US" altLang="zh-CN" dirty="0"/>
          </a:p>
        </p:txBody>
      </p:sp>
      <p:sp>
        <p:nvSpPr>
          <p:cNvPr id="23" name="QB_5_AN.65_1#108af4d92.blank?pid=eb992e193&amp;color=0,55,96&amp;vpa=44&amp;vtp=1&amp;bbb=1"/>
          <p:cNvSpPr/>
          <p:nvPr/>
        </p:nvSpPr>
        <p:spPr>
          <a:xfrm>
            <a:off x="7499825" y="35737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最后</a:t>
            </a:r>
            <a:endParaRPr lang="en-US" altLang="zh-CN" dirty="0"/>
          </a:p>
        </p:txBody>
      </p:sp>
      <p:sp>
        <p:nvSpPr>
          <p:cNvPr id="25" name="QB_5_AN.67_1#108af4d92.blank?pid=eb992e193&amp;color=0,55,96&amp;vpa=45&amp;vtp=1&amp;bbb=1"/>
          <p:cNvSpPr/>
          <p:nvPr/>
        </p:nvSpPr>
        <p:spPr>
          <a:xfrm>
            <a:off x="1619726" y="397192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用完；耗尽</a:t>
            </a:r>
            <a:endParaRPr lang="en-US" altLang="zh-CN" dirty="0"/>
          </a:p>
        </p:txBody>
      </p:sp>
      <p:sp>
        <p:nvSpPr>
          <p:cNvPr id="26" name="QB_5_AN.68_1#108af4d92.blank?pid=eb992e193&amp;color=0,55,96&amp;vpa=46&amp;vtp=1&amp;bbb=1"/>
          <p:cNvSpPr/>
          <p:nvPr/>
        </p:nvSpPr>
        <p:spPr>
          <a:xfrm>
            <a:off x="4959826" y="397192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用完某物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5" grpId="0" build="p" animBg="1"/>
      <p:bldP spid="2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7ce052b1?pid=e27d05c9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f713c6531?pid=f7ce052b1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space.有人认为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，我们应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该停止浪费时间和金钱去探索太空。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教材P44</a:t>
            </a:r>
            <a:endParaRPr lang="en-US" altLang="zh-CN" dirty="0"/>
          </a:p>
        </p:txBody>
      </p:sp>
      <p:pic>
        <p:nvPicPr>
          <p:cNvPr id="4" name="P_5_BD#f713c6531?pid=f7ce052b1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a11066698?pid=f7ce052b1&amp;color=0,55,96&amp;vtp=1&amp;bbb=1"/>
          <p:cNvSpPr/>
          <p:nvPr/>
        </p:nvSpPr>
        <p:spPr>
          <a:xfrm>
            <a:off x="502920" y="33165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.论证；争辩；争论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.争论；争吵</a:t>
            </a:r>
            <a:endParaRPr lang="en-US" altLang="zh-CN" sz="2200" dirty="0"/>
          </a:p>
        </p:txBody>
      </p:sp>
      <p:sp>
        <p:nvSpPr>
          <p:cNvPr id="7" name="P_6_BD#9d63ccec5?pid=a11066698&amp;color=0,55,96&amp;vtp=1&amp;bbb=1&amp;hb=1"/>
          <p:cNvSpPr/>
          <p:nvPr/>
        </p:nvSpPr>
        <p:spPr>
          <a:xfrm>
            <a:off x="502920" y="3812906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这个核心问题他们讨论了几个小时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还是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没有得出结论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couple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arguing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隔壁的那对夫妇老是吵架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（about/over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（因某事）与某人争吵；与某人争论某事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for/against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据理力争/反对（做）某事</a:t>
            </a:r>
            <a:endParaRPr lang="en-US" altLang="zh-CN" dirty="0"/>
          </a:p>
        </p:txBody>
      </p:sp>
      <p:pic>
        <p:nvPicPr>
          <p:cNvPr id="8" name="P_6_BD#9d63ccec5?pid=a11066698&amp;color=0,55,96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12405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2566</Words>
  <Application>Microsoft Office PowerPoint</Application>
  <PresentationFormat>宽屏</PresentationFormat>
  <Paragraphs>348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6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2024-10-10T04:38:50Z</dcterms:created>
  <dcterms:modified xsi:type="dcterms:W3CDTF">2024-10-10T05:53:04Z</dcterms:modified>
  <cp:category/>
  <cp:contentStatus/>
</cp:coreProperties>
</file>